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Source Han Sans KR Bold" charset="1" panose="020B0800000000000000"/>
      <p:regular r:id="rId15"/>
    </p:embeddedFont>
    <p:embeddedFont>
      <p:font typeface="Raleway" charset="1" panose="00000000000000000000"/>
      <p:regular r:id="rId16"/>
    </p:embeddedFont>
    <p:embeddedFont>
      <p:font typeface="Source Han Sans KR" charset="1" panose="020B0400000000000000"/>
      <p:regular r:id="rId17"/>
    </p:embeddedFont>
    <p:embeddedFont>
      <p:font typeface="Raleway Bold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64097" y="4503386"/>
            <a:ext cx="13159807" cy="1223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b="true" sz="7197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Test Plan / Test Cases Design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094772" y="3803743"/>
            <a:ext cx="4098456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DEOBFUSCATOR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254244"/>
            <a:ext cx="1252538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2025.05.18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709025"/>
            <a:ext cx="3733475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컴퓨터융합학부 202002514 안상준</a:t>
            </a:r>
          </a:p>
        </p:txBody>
      </p:sp>
      <p:sp>
        <p:nvSpPr>
          <p:cNvPr name="AutoShape 6" id="6"/>
          <p:cNvSpPr/>
          <p:nvPr/>
        </p:nvSpPr>
        <p:spPr>
          <a:xfrm>
            <a:off x="4933352" y="8897938"/>
            <a:ext cx="13354648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28700" y="9088438"/>
            <a:ext cx="3713235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인공지능학과    202202487 박혜연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9467850"/>
            <a:ext cx="3733475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컴퓨터융합학부 202202602 손예진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097789" y="4325603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097789" y="5156702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0097789" y="6057584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3169946" y="4627050"/>
            <a:ext cx="2938136" cy="91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b="true" sz="5305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912174" y="3772853"/>
            <a:ext cx="2572941" cy="244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연구 질문 / 가설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TEST PLAN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TEST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318096" y="3772853"/>
            <a:ext cx="448866" cy="244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601181"/>
            <a:ext cx="18288000" cy="8685819"/>
          </a:xfrm>
          <a:custGeom>
            <a:avLst/>
            <a:gdLst/>
            <a:ahLst/>
            <a:cxnLst/>
            <a:rect r="r" b="b" t="t" l="l"/>
            <a:pathLst>
              <a:path h="8685819" w="18288000">
                <a:moveTo>
                  <a:pt x="0" y="0"/>
                </a:moveTo>
                <a:lnTo>
                  <a:pt x="18288000" y="0"/>
                </a:lnTo>
                <a:lnTo>
                  <a:pt x="18288000" y="8685819"/>
                </a:lnTo>
                <a:lnTo>
                  <a:pt x="0" y="86858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644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860320" y="1347066"/>
            <a:ext cx="2669465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260595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연구 질문 / 가설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2241814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3200129" y="1347066"/>
            <a:ext cx="1652779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217830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TEST PLAN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263640" y="840065"/>
            <a:ext cx="1589268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01 배경과 목적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819108" y="3080817"/>
            <a:ext cx="3622835" cy="698372"/>
            <a:chOff x="0" y="0"/>
            <a:chExt cx="954162" cy="183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54162" cy="183933"/>
            </a:xfrm>
            <a:custGeom>
              <a:avLst/>
              <a:gdLst/>
              <a:ahLst/>
              <a:cxnLst/>
              <a:rect r="r" b="b" t="t" l="l"/>
              <a:pathLst>
                <a:path h="183933" w="954162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819108" y="4619584"/>
            <a:ext cx="15022996" cy="2588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목표 : 난독화 여부와 상관없이 입력으로  주어진 바이너리 코드에 대해</a:t>
            </a:r>
            <a:r>
              <a:rPr lang="en-US" b="true" sz="27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switch 문의 포함 여부</a:t>
            </a: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  판별하는 </a:t>
            </a:r>
            <a:r>
              <a:rPr lang="en-US" b="true" sz="27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LLM 기반 제어구조 식별 도구</a:t>
            </a: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의 개발 </a:t>
            </a:r>
          </a:p>
          <a:p>
            <a:pPr algn="l">
              <a:lnSpc>
                <a:spcPts val="4199"/>
              </a:lnSpc>
            </a:pP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해결하고자 하는 문제 : Switch문 포함 여부를 예측하는 분류 문제</a:t>
            </a:r>
          </a:p>
          <a:p>
            <a:pPr algn="l" marL="1209039" indent="-403013" lvl="2">
              <a:lnSpc>
                <a:spcPts val="4199"/>
              </a:lnSpc>
              <a:buFont typeface="Arial"/>
              <a:buChar char="⚬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제어구조 식별 측면에서 </a:t>
            </a:r>
            <a:r>
              <a:rPr lang="en-US" b="true" sz="27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기존 LLM에 비해 성능이 좋은 것</a:t>
            </a: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을 입증하기 위한 </a:t>
            </a:r>
            <a:r>
              <a:rPr lang="en-US" b="true" sz="27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정량적 분석</a:t>
            </a: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 필요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17451" y="3195052"/>
            <a:ext cx="202614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배경과 목적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2241814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23832" y="765070"/>
            <a:ext cx="217830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TEST PLAN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819108" y="2280717"/>
            <a:ext cx="3622835" cy="698372"/>
            <a:chOff x="0" y="0"/>
            <a:chExt cx="954162" cy="1839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54162" cy="183933"/>
            </a:xfrm>
            <a:custGeom>
              <a:avLst/>
              <a:gdLst/>
              <a:ahLst/>
              <a:cxnLst/>
              <a:rect r="r" b="b" t="t" l="l"/>
              <a:pathLst>
                <a:path h="183933" w="954162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845279" y="6180664"/>
            <a:ext cx="3622835" cy="698372"/>
            <a:chOff x="0" y="0"/>
            <a:chExt cx="954162" cy="1839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54162" cy="183933"/>
            </a:xfrm>
            <a:custGeom>
              <a:avLst/>
              <a:gdLst/>
              <a:ahLst/>
              <a:cxnLst/>
              <a:rect r="r" b="b" t="t" l="l"/>
              <a:pathLst>
                <a:path h="183933" w="954162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19108" y="3201244"/>
            <a:ext cx="14597442" cy="206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독립 변수 : 난독화 기법 (Virtualize, Flatten)</a:t>
            </a:r>
          </a:p>
          <a:p>
            <a:pPr algn="l">
              <a:lnSpc>
                <a:spcPts val="4199"/>
              </a:lnSpc>
            </a:pP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종속 변수 : switch문의 포함 여부 분류 측정에 따른</a:t>
            </a:r>
            <a:r>
              <a:rPr lang="en-US" b="true" sz="27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정확도(Accuracy), 정밀도(Presicion), 재현율(Recall), F1 Score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45279" y="7101191"/>
            <a:ext cx="14597442" cy="206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실험 대상 : 바이너리 코드로 fine-tuning 한 모델</a:t>
            </a:r>
          </a:p>
          <a:p>
            <a:pPr algn="l" marL="1209039" indent="-403013" lvl="2">
              <a:lnSpc>
                <a:spcPts val="4199"/>
              </a:lnSpc>
              <a:buFont typeface="Arial"/>
              <a:buChar char="⚬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GPT 4.1, Claude 3.7 등의 모델과 비교</a:t>
            </a:r>
          </a:p>
          <a:p>
            <a:pPr algn="l">
              <a:lnSpc>
                <a:spcPts val="4199"/>
              </a:lnSpc>
            </a:pP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환경 : 프롬프트를 동일하게 입력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26429" y="2394952"/>
            <a:ext cx="300819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독립 / 종속 변수 정의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52599" y="6294900"/>
            <a:ext cx="300819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실험 대상 / 환경</a:t>
            </a:r>
          </a:p>
        </p:txBody>
      </p:sp>
      <p:sp>
        <p:nvSpPr>
          <p:cNvPr name="AutoShape 14" id="14"/>
          <p:cNvSpPr/>
          <p:nvPr/>
        </p:nvSpPr>
        <p:spPr>
          <a:xfrm flipV="true">
            <a:off x="3200129" y="1347066"/>
            <a:ext cx="1652779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3263640" y="840065"/>
            <a:ext cx="1589268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02 테스트 상세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2241814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23832" y="765070"/>
            <a:ext cx="217830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TEST PLAN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819108" y="2306348"/>
            <a:ext cx="3622835" cy="698372"/>
            <a:chOff x="0" y="0"/>
            <a:chExt cx="954162" cy="1839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54162" cy="183933"/>
            </a:xfrm>
            <a:custGeom>
              <a:avLst/>
              <a:gdLst/>
              <a:ahLst/>
              <a:cxnLst/>
              <a:rect r="r" b="b" t="t" l="l"/>
              <a:pathLst>
                <a:path h="183933" w="954162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845279" y="5453393"/>
            <a:ext cx="3622835" cy="698372"/>
            <a:chOff x="0" y="0"/>
            <a:chExt cx="954162" cy="1839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54162" cy="183933"/>
            </a:xfrm>
            <a:custGeom>
              <a:avLst/>
              <a:gdLst/>
              <a:ahLst/>
              <a:cxnLst/>
              <a:rect r="r" b="b" t="t" l="l"/>
              <a:pathLst>
                <a:path h="183933" w="954162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19108" y="3226875"/>
            <a:ext cx="14597442" cy="1541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LLM 기반 제어구조 식별 도구 vs 기존 LLM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각 난독화 기법이 적용된(혹은 적용되지 않은) 바이너리 코드를 입력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모델이 원본 코드에 switch 문이 포함 여부를 예측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45279" y="6373920"/>
            <a:ext cx="14597442" cy="206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Auccuracy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Precision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Recall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F1 Score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26429" y="2420584"/>
            <a:ext cx="300819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실험 절차 요약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52599" y="5567629"/>
            <a:ext cx="300819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측정 지표 및 도구</a:t>
            </a:r>
          </a:p>
        </p:txBody>
      </p:sp>
      <p:sp>
        <p:nvSpPr>
          <p:cNvPr name="AutoShape 14" id="14"/>
          <p:cNvSpPr/>
          <p:nvPr/>
        </p:nvSpPr>
        <p:spPr>
          <a:xfrm flipV="true">
            <a:off x="3200129" y="1347066"/>
            <a:ext cx="1652779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3263640" y="840065"/>
            <a:ext cx="1589268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03 테스트 관리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2409043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819108" y="2556080"/>
            <a:ext cx="3622835" cy="698372"/>
            <a:chOff x="0" y="0"/>
            <a:chExt cx="954162" cy="1839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54162" cy="183933"/>
            </a:xfrm>
            <a:custGeom>
              <a:avLst/>
              <a:gdLst/>
              <a:ahLst/>
              <a:cxnLst/>
              <a:rect r="r" b="b" t="t" l="l"/>
              <a:pathLst>
                <a:path h="183933" w="954162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89808" y="3712541"/>
            <a:ext cx="14908384" cy="4348618"/>
          </a:xfrm>
          <a:custGeom>
            <a:avLst/>
            <a:gdLst/>
            <a:ahLst/>
            <a:cxnLst/>
            <a:rect r="r" b="b" t="t" l="l"/>
            <a:pathLst>
              <a:path h="4348618" w="14908384">
                <a:moveTo>
                  <a:pt x="0" y="0"/>
                </a:moveTo>
                <a:lnTo>
                  <a:pt x="14908384" y="0"/>
                </a:lnTo>
                <a:lnTo>
                  <a:pt x="14908384" y="4348618"/>
                </a:lnTo>
                <a:lnTo>
                  <a:pt x="0" y="43486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4" t="-32" r="-324" b="-32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3832" y="765070"/>
            <a:ext cx="234553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TEST CASES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26429" y="2670316"/>
            <a:ext cx="300819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테스트 케이스 명세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2409043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23832" y="765070"/>
            <a:ext cx="234553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TEST CASES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819108" y="2344448"/>
            <a:ext cx="3622835" cy="698372"/>
            <a:chOff x="0" y="0"/>
            <a:chExt cx="954162" cy="1839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54162" cy="183933"/>
            </a:xfrm>
            <a:custGeom>
              <a:avLst/>
              <a:gdLst/>
              <a:ahLst/>
              <a:cxnLst/>
              <a:rect r="r" b="b" t="t" l="l"/>
              <a:pathLst>
                <a:path h="183933" w="954162">
                  <a:moveTo>
                    <a:pt x="91967" y="0"/>
                  </a:moveTo>
                  <a:lnTo>
                    <a:pt x="862196" y="0"/>
                  </a:lnTo>
                  <a:cubicBezTo>
                    <a:pt x="886587" y="0"/>
                    <a:pt x="909979" y="9689"/>
                    <a:pt x="927226" y="26936"/>
                  </a:cubicBezTo>
                  <a:cubicBezTo>
                    <a:pt x="944473" y="44184"/>
                    <a:pt x="954162" y="67576"/>
                    <a:pt x="954162" y="91967"/>
                  </a:cubicBezTo>
                  <a:lnTo>
                    <a:pt x="954162" y="91967"/>
                  </a:lnTo>
                  <a:cubicBezTo>
                    <a:pt x="954162" y="116358"/>
                    <a:pt x="944473" y="139750"/>
                    <a:pt x="927226" y="156997"/>
                  </a:cubicBezTo>
                  <a:cubicBezTo>
                    <a:pt x="909979" y="174244"/>
                    <a:pt x="886587" y="183933"/>
                    <a:pt x="86219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954162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819108" y="3947695"/>
            <a:ext cx="14597442" cy="415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77" indent="-345439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 Auccuracy ) = ( 정확하게 예측한 데이터 수 ) / ( 전체 데이터 수 )</a:t>
            </a:r>
          </a:p>
          <a:p>
            <a:pPr algn="l">
              <a:lnSpc>
                <a:spcPts val="4799"/>
              </a:lnSpc>
            </a:pPr>
          </a:p>
          <a:p>
            <a:pPr algn="l" marL="690877" indent="-345439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 Precision ) = ( TP ) / ( TP + FP )</a:t>
            </a:r>
          </a:p>
          <a:p>
            <a:pPr algn="l">
              <a:lnSpc>
                <a:spcPts val="4799"/>
              </a:lnSpc>
            </a:pPr>
          </a:p>
          <a:p>
            <a:pPr algn="l" marL="690877" indent="-345439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 Recall ) = ( TP ) / ( TP + FN )</a:t>
            </a:r>
          </a:p>
          <a:p>
            <a:pPr algn="l">
              <a:lnSpc>
                <a:spcPts val="4799"/>
              </a:lnSpc>
            </a:pPr>
          </a:p>
          <a:p>
            <a:pPr algn="l" marL="690877" indent="-345439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 F1 Score ) = { 2 x (Precision ) x ( Recall ) } / { ( Precision ) + ( Recall ) }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26429" y="2458684"/>
            <a:ext cx="300819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검증 기준(Metric)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852532" y="5056830"/>
            <a:ext cx="12789538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1676395" y="3655485"/>
            <a:ext cx="3965675" cy="1137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312"/>
              </a:lnSpc>
              <a:spcBef>
                <a:spcPct val="0"/>
              </a:spcBef>
            </a:pPr>
            <a:r>
              <a:rPr lang="en-US" b="true" sz="665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감사합니다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470895" y="3226860"/>
            <a:ext cx="317117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DEOBFUSCATOR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852532" y="5689730"/>
            <a:ext cx="5737297" cy="504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컴퓨터융합학부 202002514 안상준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67740" y="6409661"/>
            <a:ext cx="5706774" cy="504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인공지능학과    202202487 박혜연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52532" y="7129593"/>
            <a:ext cx="5737297" cy="504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컴퓨터융합학부 202202602 손예진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DAGhZ6G-VT4</dc:identifier>
  <dcterms:modified xsi:type="dcterms:W3CDTF">2011-08-01T06:04:30Z</dcterms:modified>
  <cp:revision>1</cp:revision>
  <dc:title>옐로우 블랙 깔끔한 보고서 프레젠테이션</dc:title>
</cp:coreProperties>
</file>

<file path=docProps/thumbnail.jpeg>
</file>